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erriweath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bold.fntdata"/><Relationship Id="rId25" Type="http://schemas.openxmlformats.org/officeDocument/2006/relationships/font" Target="fonts/Merriweather-regular.fntdata"/><Relationship Id="rId28" Type="http://schemas.openxmlformats.org/officeDocument/2006/relationships/font" Target="fonts/Merriweather-boldItalic.fntdata"/><Relationship Id="rId27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177f99d2d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177f99d2d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177f99d2d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177f99d2d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177f99d2d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177f99d2d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177f99d2d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177f99d2d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177f99d2d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177f99d2d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177f99d2d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177f99d2d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177f99d2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177f99d2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177f99d2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177f99d2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177f99d2d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177f99d2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177f99d2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177f99d2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177f99d2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177f99d2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177f99d2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177f99d2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177f99d2d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177f99d2d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177f99d2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177f99d2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cedricJB07/CS123A-Final-Project/tree/mai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 Alignment Using Needleman Wunsch Algorithm </a:t>
            </a:r>
            <a:r>
              <a:rPr lang="en"/>
              <a:t>to Study Microgravity Effects on PBMCs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220261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Cedric Briones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CS123A</a:t>
            </a:r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1200" y="2940910"/>
            <a:ext cx="1897790" cy="1897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For Needleman-Wunsch Algorithm</a:t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325025" y="1538450"/>
            <a:ext cx="84072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6" name="Google Shape;126;p22" title="Screenshot 2025-04-29 at 3.13.52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4450" y="1327199"/>
            <a:ext cx="5543853" cy="373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32" name="Google Shape;132;p23"/>
          <p:cNvSpPr txBox="1"/>
          <p:nvPr/>
        </p:nvSpPr>
        <p:spPr>
          <a:xfrm>
            <a:off x="325025" y="1538450"/>
            <a:ext cx="84072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23" title="Screenshot 2025-04-29 at 3.12.37 AM.png"/>
          <p:cNvPicPr preferRelativeResize="0"/>
          <p:nvPr/>
        </p:nvPicPr>
        <p:blipFill rotWithShape="1">
          <a:blip r:embed="rId3">
            <a:alphaModFix/>
          </a:blip>
          <a:srcRect b="42902" l="0" r="0" t="0"/>
          <a:stretch/>
        </p:blipFill>
        <p:spPr>
          <a:xfrm>
            <a:off x="0" y="1332977"/>
            <a:ext cx="4572001" cy="37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 title="Screenshot 2025-04-29 at 3.12.05 AM.png"/>
          <p:cNvPicPr preferRelativeResize="0"/>
          <p:nvPr/>
        </p:nvPicPr>
        <p:blipFill rotWithShape="1">
          <a:blip r:embed="rId4">
            <a:alphaModFix/>
          </a:blip>
          <a:srcRect b="0" l="0" r="0" t="45091"/>
          <a:stretch/>
        </p:blipFill>
        <p:spPr>
          <a:xfrm>
            <a:off x="4572000" y="1332971"/>
            <a:ext cx="4572000" cy="3721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40" name="Google Shape;140;p24"/>
          <p:cNvSpPr txBox="1"/>
          <p:nvPr/>
        </p:nvSpPr>
        <p:spPr>
          <a:xfrm>
            <a:off x="325025" y="1538450"/>
            <a:ext cx="5524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first 150 pairs had an average global alignment score of -</a:t>
            </a: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31.17333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negative score indicates that, on average, there are </a:t>
            </a: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more mismatches and gaps than matches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between the sequences.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result could support the hypothesis that </a:t>
            </a: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microgravity induces genetic expression changes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500" y="1987113"/>
            <a:ext cx="2417976" cy="241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Struggles I faced</a:t>
            </a:r>
            <a:endParaRPr/>
          </a:p>
        </p:txBody>
      </p:sp>
      <p:sp>
        <p:nvSpPr>
          <p:cNvPr id="147" name="Google Shape;147;p25"/>
          <p:cNvSpPr txBox="1"/>
          <p:nvPr/>
        </p:nvSpPr>
        <p:spPr>
          <a:xfrm>
            <a:off x="236350" y="1536300"/>
            <a:ext cx="6411300" cy="3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 was unsure of how much of the sequences to use since it contained so much.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 struggled looking for the correct files to use from the NASA OSDR website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Computer   PC   LCD (Provided by Getty Images)"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0775" y="2571750"/>
            <a:ext cx="2191549" cy="2191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54" name="Google Shape;154;p26"/>
          <p:cNvSpPr txBox="1"/>
          <p:nvPr/>
        </p:nvSpPr>
        <p:spPr>
          <a:xfrm>
            <a:off x="72325" y="1314725"/>
            <a:ext cx="8760000" cy="3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Needleman-Wunsch algorithm was used to align 150 RNA sequence reads from Ground and Microgravity samples from the </a:t>
            </a: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OSD-689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to assess sequence similarity.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average global alignment score was </a:t>
            </a: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–31.17,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which is consistent with biological expectations, as microgravity is known to alter immune cell gene expression.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However, we need to keep in mind that aligning </a:t>
            </a: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only 150 sequences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represents a very small fraction of the total dataset (</a:t>
            </a: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approx. 20.9 million reads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), and may not fully capture overall similarity.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</p:txBody>
      </p:sp>
      <p:sp>
        <p:nvSpPr>
          <p:cNvPr id="160" name="Google Shape;160;p27"/>
          <p:cNvSpPr txBox="1"/>
          <p:nvPr/>
        </p:nvSpPr>
        <p:spPr>
          <a:xfrm>
            <a:off x="428400" y="1698800"/>
            <a:ext cx="80064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https://github.com/cedricJB07/CS123A-Final-Project/tree/main</a:t>
            </a:r>
            <a:endParaRPr sz="2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311725" y="1606375"/>
            <a:ext cx="8398800" cy="30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Implement the Needleman-Wunsch algorithm in Python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Align RNA-Seq reads from the Ground and Microgravity conditions from the OSD-689 NASA GeneLab study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Output a similarity score between the two samples’ first 150 sequences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OSD-689: June 11, 2024</a:t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329250" y="1313025"/>
            <a:ext cx="8485500" cy="32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"/>
              <a:buChar char="●"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Researchers used single-cell RNA sequencing of human peripheral blood mononuclear cells (PBMCs) exposed to simulated microgravity for 25 hours.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"/>
              <a:buChar char="●"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results showed that microgravity alters important immune pathways and overall immune cell function.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"/>
              <a:buChar char="●"/>
            </a:pPr>
            <a:r>
              <a:rPr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this project, I applied the Needleman-Wunsch global alignment algorithm to compare the first 150 RNA-sequences from the Ground and Microgravity samples to measure the similarity between the sequences.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7000" y="248325"/>
            <a:ext cx="1047750" cy="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Samples I chose</a:t>
            </a:r>
            <a:endParaRPr/>
          </a:p>
        </p:txBody>
      </p:sp>
      <p:sp>
        <p:nvSpPr>
          <p:cNvPr id="85" name="Google Shape;85;p16"/>
          <p:cNvSpPr txBox="1"/>
          <p:nvPr/>
        </p:nvSpPr>
        <p:spPr>
          <a:xfrm>
            <a:off x="178250" y="1408150"/>
            <a:ext cx="8654100" cy="3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Ground Sample:</a:t>
            </a: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GLDS-621_rna-seq_Bulk_072022_1G_R1_raw.fastq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Microgravity Sample: </a:t>
            </a: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GLDS-621_rna-seq_Bulk_072022_uG_R1_raw.fastq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1G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= Cells grown in </a:t>
            </a: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normal Earth gravity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conditions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uG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= Cells exposed to </a:t>
            </a: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simulated microgravity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for </a:t>
            </a: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25 hours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6" title="Screenshot 2025-04-29 at 1.57.07 AM.png"/>
          <p:cNvPicPr preferRelativeResize="0"/>
          <p:nvPr/>
        </p:nvPicPr>
        <p:blipFill rotWithShape="1">
          <a:blip r:embed="rId3">
            <a:alphaModFix/>
          </a:blip>
          <a:srcRect b="19600" l="4561" r="3102" t="39160"/>
          <a:stretch/>
        </p:blipFill>
        <p:spPr>
          <a:xfrm>
            <a:off x="66988" y="2459450"/>
            <a:ext cx="9010074" cy="2495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Reading From FASTQ Files</a:t>
            </a:r>
            <a:endParaRPr/>
          </a:p>
        </p:txBody>
      </p:sp>
      <p:sp>
        <p:nvSpPr>
          <p:cNvPr id="92" name="Google Shape;92;p17"/>
          <p:cNvSpPr txBox="1"/>
          <p:nvPr/>
        </p:nvSpPr>
        <p:spPr>
          <a:xfrm>
            <a:off x="192050" y="1447675"/>
            <a:ext cx="4380000" cy="3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Each read in a FASTQ file takes 4 lines: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Line 1: @SEQ_ID (sequence header)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Line 2: actual RNA sequence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Line 3: + (separator)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Line 4: quality score string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48615" l="0" r="0" t="0"/>
          <a:stretch/>
        </p:blipFill>
        <p:spPr>
          <a:xfrm>
            <a:off x="1520725" y="3912850"/>
            <a:ext cx="6018100" cy="84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For Reading From FASTQ Files</a:t>
            </a:r>
            <a:endParaRPr/>
          </a:p>
        </p:txBody>
      </p:sp>
      <p:pic>
        <p:nvPicPr>
          <p:cNvPr id="99" name="Google Shape;99;p18" title="Screenshot 2025-04-29 at 2.34.54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1587250"/>
            <a:ext cx="9144002" cy="309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Recap: Needleman-Wunsch Algorithm</a:t>
            </a:r>
            <a:endParaRPr/>
          </a:p>
        </p:txBody>
      </p:sp>
      <p:sp>
        <p:nvSpPr>
          <p:cNvPr id="105" name="Google Shape;105;p19"/>
          <p:cNvSpPr txBox="1"/>
          <p:nvPr/>
        </p:nvSpPr>
        <p:spPr>
          <a:xfrm>
            <a:off x="88675" y="1287325"/>
            <a:ext cx="84072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Finds the optimal alignment between two sequences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Initialization: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Create a matrix with rows equal to one sequence and columns equal the other sequence.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Fill the first row and first column with gap penalties (each move costs a gap penalty).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Scoring: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Match +1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Mismatch -1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○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Gap -2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Recap: Needleman-Wunsch Algorithm</a:t>
            </a:r>
            <a:endParaRPr/>
          </a:p>
        </p:txBody>
      </p:sp>
      <p:sp>
        <p:nvSpPr>
          <p:cNvPr id="111" name="Google Shape;111;p20"/>
          <p:cNvSpPr txBox="1"/>
          <p:nvPr/>
        </p:nvSpPr>
        <p:spPr>
          <a:xfrm>
            <a:off x="88675" y="1287325"/>
            <a:ext cx="79917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Matrix Filling: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●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 each cell, compute three possible scores: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Diagonal move</a:t>
            </a: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(match or mismatch),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Up move</a:t>
            </a: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(gap in sequence 2),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Left move</a:t>
            </a: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(gap in sequence 1).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Choose the </a:t>
            </a:r>
            <a:r>
              <a:rPr b="1"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highest score</a:t>
            </a: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place it in the cell.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final alignment score is found at the bottom right corner after the matrix is filled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For Needleman-Wunsch Algorithm</a:t>
            </a:r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325025" y="1538450"/>
            <a:ext cx="84072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8" name="Google Shape;118;p21" title="Screenshot 2025-04-29 at 2.59.36 AM.png"/>
          <p:cNvPicPr preferRelativeResize="0"/>
          <p:nvPr/>
        </p:nvPicPr>
        <p:blipFill rotWithShape="1">
          <a:blip r:embed="rId3">
            <a:alphaModFix/>
          </a:blip>
          <a:srcRect b="50144" l="0" r="0" t="0"/>
          <a:stretch/>
        </p:blipFill>
        <p:spPr>
          <a:xfrm>
            <a:off x="0" y="1669250"/>
            <a:ext cx="4571999" cy="2644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 title="Screenshot 2025-04-29 at 2.59.36 AM.png"/>
          <p:cNvPicPr preferRelativeResize="0"/>
          <p:nvPr/>
        </p:nvPicPr>
        <p:blipFill rotWithShape="1">
          <a:blip r:embed="rId3">
            <a:alphaModFix/>
          </a:blip>
          <a:srcRect b="1400" l="0" r="0" t="48743"/>
          <a:stretch/>
        </p:blipFill>
        <p:spPr>
          <a:xfrm>
            <a:off x="4572000" y="1669249"/>
            <a:ext cx="4571999" cy="2644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